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4224000" cy="20104100"/>
  <p:notesSz cx="14224000" cy="2010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201" y="-668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6800" y="6232271"/>
            <a:ext cx="12090400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33600" y="11258296"/>
            <a:ext cx="995680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1" i="0">
                <a:solidFill>
                  <a:srgbClr val="2E549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1" i="0">
                <a:solidFill>
                  <a:srgbClr val="2E549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120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2536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1" i="0">
                <a:solidFill>
                  <a:srgbClr val="2E549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691005" cy="845819"/>
          </a:xfrm>
          <a:custGeom>
            <a:avLst/>
            <a:gdLst/>
            <a:ahLst/>
            <a:cxnLst/>
            <a:rect l="l" t="t" r="r" b="b"/>
            <a:pathLst>
              <a:path w="1691005" h="845819">
                <a:moveTo>
                  <a:pt x="0" y="845350"/>
                </a:moveTo>
                <a:lnTo>
                  <a:pt x="1690701" y="845350"/>
                </a:lnTo>
                <a:lnTo>
                  <a:pt x="1690701" y="0"/>
                </a:lnTo>
                <a:lnTo>
                  <a:pt x="0" y="0"/>
                </a:lnTo>
                <a:lnTo>
                  <a:pt x="0" y="845350"/>
                </a:lnTo>
                <a:close/>
              </a:path>
            </a:pathLst>
          </a:custGeom>
          <a:ln w="13421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2149" y="-198012"/>
            <a:ext cx="1406525" cy="1070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1" i="0">
                <a:solidFill>
                  <a:srgbClr val="2E549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1200" y="4623943"/>
            <a:ext cx="1280160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36160" y="18696814"/>
            <a:ext cx="455168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120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4128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239" y="-6849"/>
            <a:ext cx="1406525" cy="779701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60"/>
              </a:spcBef>
            </a:pPr>
            <a:r>
              <a:rPr lang="ru-RU" spc="10" dirty="0">
                <a:solidFill>
                  <a:schemeClr val="accent1">
                    <a:lumMod val="75000"/>
                  </a:schemeClr>
                </a:solidFill>
              </a:rPr>
              <a:t>3.9</a:t>
            </a:r>
            <a:endParaRPr spc="1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5349"/>
            <a:ext cx="1691005" cy="2536825"/>
          </a:xfrm>
          <a:custGeom>
            <a:avLst/>
            <a:gdLst/>
            <a:ahLst/>
            <a:cxnLst/>
            <a:rect l="l" t="t" r="r" b="b"/>
            <a:pathLst>
              <a:path w="1691005" h="2536825">
                <a:moveTo>
                  <a:pt x="0" y="2536410"/>
                </a:moveTo>
                <a:lnTo>
                  <a:pt x="1690701" y="2536410"/>
                </a:lnTo>
                <a:lnTo>
                  <a:pt x="1690701" y="0"/>
                </a:lnTo>
                <a:lnTo>
                  <a:pt x="0" y="0"/>
                </a:lnTo>
                <a:lnTo>
                  <a:pt x="0" y="25364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0" y="845350"/>
            <a:ext cx="1691005" cy="1769715"/>
          </a:xfrm>
          <a:prstGeom prst="rect">
            <a:avLst/>
          </a:prstGeom>
          <a:ln w="13421">
            <a:solidFill>
              <a:srgbClr val="4471C4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1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250" b="1" spc="-10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rPr>
              <a:t>Фото</a:t>
            </a:r>
            <a:endParaRPr sz="2250" dirty="0">
              <a:solidFill>
                <a:schemeClr val="accent1">
                  <a:lumMod val="75000"/>
                </a:schemeClr>
              </a:solidFill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250" b="1" spc="-10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rPr>
              <a:t>докладчика</a:t>
            </a:r>
            <a:endParaRPr sz="2250" dirty="0">
              <a:solidFill>
                <a:schemeClr val="accent1">
                  <a:lumMod val="75000"/>
                </a:schemeClr>
              </a:solidFill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0"/>
              </a:spcBef>
            </a:pPr>
            <a:r>
              <a:rPr sz="1700" b="1" spc="-15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rPr>
              <a:t>(рекомендуется)</a:t>
            </a:r>
            <a:endParaRPr sz="1700" dirty="0">
              <a:solidFill>
                <a:schemeClr val="accent1">
                  <a:lumMod val="7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54200" y="227464"/>
            <a:ext cx="11506200" cy="33881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6905" algn="ctr">
              <a:lnSpc>
                <a:spcPct val="100000"/>
              </a:lnSpc>
              <a:spcBef>
                <a:spcPts val="100"/>
              </a:spcBef>
            </a:pPr>
            <a:r>
              <a:rPr lang="ru-RU" sz="3100" b="1" dirty="0">
                <a:latin typeface="Calibri"/>
                <a:cs typeface="Calibri"/>
              </a:rPr>
              <a:t>Коллоидно-химический механизм роста слоёв Zn(</a:t>
            </a:r>
            <a:r>
              <a:rPr lang="ru-RU" sz="3100" b="1" dirty="0" err="1">
                <a:latin typeface="Calibri"/>
                <a:cs typeface="Calibri"/>
              </a:rPr>
              <a:t>OH</a:t>
            </a:r>
            <a:r>
              <a:rPr lang="ru-RU" sz="3100" b="1" dirty="0">
                <a:latin typeface="Calibri"/>
                <a:cs typeface="Calibri"/>
              </a:rPr>
              <a:t>)</a:t>
            </a:r>
            <a:r>
              <a:rPr lang="ru-RU" sz="3100" b="1" baseline="-25000" dirty="0">
                <a:latin typeface="Calibri"/>
                <a:cs typeface="Calibri"/>
              </a:rPr>
              <a:t>2</a:t>
            </a:r>
            <a:r>
              <a:rPr lang="ru-RU" sz="3100" b="1" dirty="0">
                <a:latin typeface="Calibri"/>
                <a:cs typeface="Calibri"/>
              </a:rPr>
              <a:t>–</a:t>
            </a:r>
            <a:r>
              <a:rPr lang="ru-RU" sz="3100" b="1" dirty="0" err="1">
                <a:latin typeface="Calibri"/>
                <a:cs typeface="Calibri"/>
              </a:rPr>
              <a:t>ZnO</a:t>
            </a:r>
            <a:r>
              <a:rPr lang="ru-RU" sz="3100" b="1" dirty="0">
                <a:latin typeface="Calibri"/>
                <a:cs typeface="Calibri"/>
              </a:rPr>
              <a:t> в области раздела фаз стекло – аммиачный  раствор Zn(II) </a:t>
            </a:r>
            <a:r>
              <a:rPr sz="3100" b="1" spc="-10" dirty="0">
                <a:latin typeface="Calibri"/>
                <a:cs typeface="Calibri"/>
              </a:rPr>
              <a:t>(Шрифт </a:t>
            </a:r>
            <a:r>
              <a:rPr sz="3100" b="1" spc="-5" dirty="0">
                <a:latin typeface="Calibri"/>
                <a:cs typeface="Calibri"/>
              </a:rPr>
              <a:t>не менее </a:t>
            </a:r>
            <a:r>
              <a:rPr sz="3100" b="1" dirty="0">
                <a:latin typeface="Calibri"/>
                <a:cs typeface="Calibri"/>
              </a:rPr>
              <a:t>60</a:t>
            </a:r>
            <a:r>
              <a:rPr sz="3100" b="1" spc="-5" dirty="0">
                <a:latin typeface="Calibri"/>
                <a:cs typeface="Calibri"/>
              </a:rPr>
              <a:t> </a:t>
            </a:r>
            <a:r>
              <a:rPr sz="3100" b="1" spc="-35" dirty="0">
                <a:latin typeface="Calibri"/>
                <a:cs typeface="Calibri"/>
              </a:rPr>
              <a:t>пт.)</a:t>
            </a:r>
            <a:endParaRPr sz="31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005"/>
              </a:spcBef>
            </a:pPr>
            <a:r>
              <a:rPr lang="ru-RU" sz="2400" b="1" dirty="0" err="1">
                <a:cs typeface="Calibri"/>
              </a:rPr>
              <a:t>Е.В</a:t>
            </a:r>
            <a:r>
              <a:rPr lang="ru-RU" sz="2400" b="1" dirty="0">
                <a:cs typeface="Calibri"/>
              </a:rPr>
              <a:t>. Поляков</a:t>
            </a:r>
            <a:r>
              <a:rPr lang="en-US" sz="2400" b="1" dirty="0">
                <a:cs typeface="Calibri"/>
              </a:rPr>
              <a:t>,</a:t>
            </a:r>
            <a:r>
              <a:rPr lang="ru-RU" sz="2400" b="1" dirty="0">
                <a:cs typeface="Calibri"/>
              </a:rPr>
              <a:t> </a:t>
            </a:r>
            <a:r>
              <a:rPr lang="ru-RU" sz="2400" b="1" u="sng" dirty="0">
                <a:cs typeface="Calibri"/>
              </a:rPr>
              <a:t>М</a:t>
            </a:r>
            <a:r>
              <a:rPr lang="en-US" sz="2400" b="1" u="sng" dirty="0">
                <a:cs typeface="Calibri"/>
              </a:rPr>
              <a:t>.</a:t>
            </a:r>
            <a:r>
              <a:rPr lang="ru-RU" sz="2400" b="1" u="sng" dirty="0">
                <a:cs typeface="Calibri"/>
              </a:rPr>
              <a:t> А</a:t>
            </a:r>
            <a:r>
              <a:rPr lang="en-US" sz="2400" b="1" u="sng" dirty="0">
                <a:cs typeface="Calibri"/>
              </a:rPr>
              <a:t>. </a:t>
            </a:r>
            <a:r>
              <a:rPr lang="ru-RU" sz="2400" b="1" u="sng" dirty="0">
                <a:cs typeface="Calibri"/>
              </a:rPr>
              <a:t>Максимова</a:t>
            </a:r>
            <a:r>
              <a:rPr lang="ru-RU" sz="2400" b="1" dirty="0">
                <a:cs typeface="Calibri"/>
              </a:rPr>
              <a:t>, </a:t>
            </a:r>
            <a:r>
              <a:rPr lang="ru-RU" sz="2400" b="1" dirty="0" err="1">
                <a:cs typeface="Calibri"/>
              </a:rPr>
              <a:t>Ю.В</a:t>
            </a:r>
            <a:r>
              <a:rPr lang="ru-RU" sz="2400" b="1" dirty="0">
                <a:cs typeface="Calibri"/>
              </a:rPr>
              <a:t>. Кузнецова, </a:t>
            </a:r>
            <a:r>
              <a:rPr lang="ru-RU" sz="2400" b="1" dirty="0" err="1">
                <a:cs typeface="Calibri"/>
              </a:rPr>
              <a:t>Л.Ю</a:t>
            </a:r>
            <a:r>
              <a:rPr lang="ru-RU" sz="2400" b="1" dirty="0">
                <a:cs typeface="Calibri"/>
              </a:rPr>
              <a:t>. Булдакова</a:t>
            </a:r>
            <a:r>
              <a:rPr lang="en-US" sz="2400" b="1" dirty="0">
                <a:cs typeface="Calibri"/>
              </a:rPr>
              <a:t> </a:t>
            </a:r>
            <a:r>
              <a:rPr sz="2250" b="1" spc="-5" dirty="0">
                <a:latin typeface="Calibri"/>
                <a:cs typeface="Calibri"/>
              </a:rPr>
              <a:t>(Шрифт не менее 40 </a:t>
            </a:r>
            <a:r>
              <a:rPr sz="2250" b="1" spc="-20" dirty="0" err="1">
                <a:latin typeface="Calibri"/>
                <a:cs typeface="Calibri"/>
              </a:rPr>
              <a:t>пт</a:t>
            </a:r>
            <a:r>
              <a:rPr sz="2250" b="1" spc="-20" dirty="0">
                <a:latin typeface="Calibri"/>
                <a:cs typeface="Calibri"/>
              </a:rPr>
              <a:t>.)</a:t>
            </a:r>
            <a:r>
              <a:rPr sz="2250" b="1" dirty="0">
                <a:latin typeface="Calibri"/>
                <a:cs typeface="Calibri"/>
              </a:rPr>
              <a:t>.</a:t>
            </a:r>
            <a:endParaRPr lang="en-US" sz="2250" b="1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005"/>
              </a:spcBef>
            </a:pPr>
            <a:r>
              <a:rPr lang="ru-RU" sz="2400" i="1" dirty="0" err="1">
                <a:latin typeface="Calibri"/>
                <a:cs typeface="Calibri"/>
              </a:rPr>
              <a:t>ИХТТ</a:t>
            </a:r>
            <a:r>
              <a:rPr lang="ru-RU" sz="2400" i="1" dirty="0">
                <a:latin typeface="Calibri"/>
                <a:cs typeface="Calibri"/>
              </a:rPr>
              <a:t> УрО РАН, Екатеринбург</a:t>
            </a:r>
            <a:endParaRPr sz="225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  <a:tabLst>
                <a:tab pos="1341755" algn="l"/>
              </a:tabLst>
            </a:pPr>
            <a:r>
              <a:rPr sz="2250" b="1" spc="-5" dirty="0">
                <a:latin typeface="Calibri"/>
                <a:cs typeface="Calibri"/>
              </a:rPr>
              <a:t>e-mail:</a:t>
            </a:r>
            <a:r>
              <a:rPr sz="2250" b="1" dirty="0">
                <a:latin typeface="Calibri"/>
                <a:cs typeface="Calibri"/>
              </a:rPr>
              <a:t> 	</a:t>
            </a:r>
            <a:r>
              <a:rPr sz="2250" b="1" spc="-5" dirty="0">
                <a:latin typeface="Calibri"/>
                <a:cs typeface="Calibri"/>
              </a:rPr>
              <a:t>Шрифт не менее </a:t>
            </a:r>
            <a:r>
              <a:rPr sz="2250" b="1" dirty="0">
                <a:latin typeface="Calibri"/>
                <a:cs typeface="Calibri"/>
              </a:rPr>
              <a:t>40 </a:t>
            </a:r>
            <a:r>
              <a:rPr sz="2250" b="1" spc="-30" dirty="0">
                <a:latin typeface="Calibri"/>
                <a:cs typeface="Calibri"/>
              </a:rPr>
              <a:t>пт.</a:t>
            </a:r>
            <a:endParaRPr sz="225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03909" y="3799836"/>
            <a:ext cx="12258675" cy="932948"/>
          </a:xfrm>
          <a:prstGeom prst="rect">
            <a:avLst/>
          </a:prstGeom>
          <a:ln w="13421">
            <a:solidFill>
              <a:srgbClr val="4471C4"/>
            </a:solidFill>
          </a:ln>
        </p:spPr>
        <p:txBody>
          <a:bodyPr vert="horz" wrap="square" lIns="0" tIns="9525" rIns="0" bIns="0" rtlCol="0">
            <a:spAutoFit/>
          </a:bodyPr>
          <a:lstStyle/>
          <a:p>
            <a:pPr marL="42545">
              <a:lnSpc>
                <a:spcPct val="100000"/>
              </a:lnSpc>
              <a:spcBef>
                <a:spcPts val="75"/>
              </a:spcBef>
            </a:pPr>
            <a:r>
              <a:rPr sz="1500" b="1" spc="-10" dirty="0">
                <a:latin typeface="Calibri"/>
                <a:cs typeface="Calibri"/>
              </a:rPr>
              <a:t>Введение </a:t>
            </a:r>
            <a:r>
              <a:rPr sz="1500" b="1" dirty="0">
                <a:latin typeface="Calibri"/>
                <a:cs typeface="Calibri"/>
              </a:rPr>
              <a:t>и </a:t>
            </a:r>
            <a:r>
              <a:rPr sz="1500" b="1" spc="-10" dirty="0">
                <a:latin typeface="Calibri"/>
                <a:cs typeface="Calibri"/>
              </a:rPr>
              <a:t>цель</a:t>
            </a:r>
            <a:r>
              <a:rPr sz="1500" b="1" spc="2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работы</a:t>
            </a:r>
            <a:endParaRPr sz="1500" dirty="0">
              <a:latin typeface="Calibri"/>
              <a:cs typeface="Calibri"/>
            </a:endParaRPr>
          </a:p>
          <a:p>
            <a:pPr marL="42545">
              <a:lnSpc>
                <a:spcPct val="100000"/>
              </a:lnSpc>
              <a:spcBef>
                <a:spcPts val="5"/>
              </a:spcBef>
            </a:pPr>
            <a:r>
              <a:rPr sz="1500" dirty="0">
                <a:latin typeface="Calibri"/>
                <a:cs typeface="Calibri"/>
              </a:rPr>
              <a:t>Размер </a:t>
            </a:r>
            <a:r>
              <a:rPr sz="1500" spc="-5" dirty="0">
                <a:latin typeface="Calibri"/>
                <a:cs typeface="Calibri"/>
              </a:rPr>
              <a:t>постера </a:t>
            </a:r>
            <a:r>
              <a:rPr sz="1500" dirty="0">
                <a:latin typeface="Calibri"/>
                <a:cs typeface="Calibri"/>
              </a:rPr>
              <a:t>– А0 в </a:t>
            </a:r>
            <a:r>
              <a:rPr sz="1500" spc="-5" dirty="0">
                <a:latin typeface="Calibri"/>
                <a:cs typeface="Calibri"/>
              </a:rPr>
              <a:t>вертикальной (книжной)</a:t>
            </a:r>
            <a:r>
              <a:rPr sz="1500" spc="2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ориентации.</a:t>
            </a:r>
            <a:endParaRPr sz="1500" dirty="0">
              <a:latin typeface="Calibri"/>
              <a:cs typeface="Calibri"/>
            </a:endParaRPr>
          </a:p>
          <a:p>
            <a:pPr marL="42545">
              <a:lnSpc>
                <a:spcPct val="100000"/>
              </a:lnSpc>
            </a:pPr>
            <a:r>
              <a:rPr sz="1500" dirty="0">
                <a:latin typeface="Calibri"/>
                <a:cs typeface="Calibri"/>
              </a:rPr>
              <a:t>Размер </a:t>
            </a:r>
            <a:r>
              <a:rPr sz="1500" spc="-5" dirty="0">
                <a:latin typeface="Calibri"/>
                <a:cs typeface="Calibri"/>
              </a:rPr>
              <a:t>шрифта </a:t>
            </a:r>
            <a:r>
              <a:rPr sz="1500" dirty="0">
                <a:latin typeface="Calibri"/>
                <a:cs typeface="Calibri"/>
              </a:rPr>
              <a:t>в </a:t>
            </a:r>
            <a:r>
              <a:rPr lang="ru-RU" sz="1500" spc="-5" dirty="0">
                <a:cs typeface="Calibri"/>
              </a:rPr>
              <a:t>о использовать любые. </a:t>
            </a:r>
            <a:r>
              <a:rPr lang="ru-RU" sz="1500" spc="-25" dirty="0">
                <a:cs typeface="Calibri"/>
              </a:rPr>
              <a:t>Также </a:t>
            </a:r>
            <a:r>
              <a:rPr lang="ru-RU" sz="1500" spc="-5" dirty="0">
                <a:cs typeface="Calibri"/>
              </a:rPr>
              <a:t>данный </a:t>
            </a:r>
            <a:r>
              <a:rPr lang="ru-RU" sz="1500" spc="-10" dirty="0">
                <a:cs typeface="Calibri"/>
              </a:rPr>
              <a:t>шаблон </a:t>
            </a:r>
            <a:r>
              <a:rPr lang="ru-RU" sz="1500" spc="-5" dirty="0">
                <a:cs typeface="Calibri"/>
              </a:rPr>
              <a:t>имеет </a:t>
            </a:r>
            <a:r>
              <a:rPr lang="ru-RU" sz="1500" spc="-10" dirty="0">
                <a:cs typeface="Calibri"/>
              </a:rPr>
              <a:t>те </a:t>
            </a:r>
            <a:r>
              <a:rPr lang="ru-RU" sz="1500" dirty="0">
                <a:cs typeface="Calibri"/>
              </a:rPr>
              <a:t>составные </a:t>
            </a:r>
            <a:r>
              <a:rPr lang="ru-RU" sz="1500" spc="-10" dirty="0">
                <a:cs typeface="Calibri"/>
              </a:rPr>
              <a:t>элементы, </a:t>
            </a:r>
            <a:r>
              <a:rPr sz="1500" spc="-10" dirty="0" err="1">
                <a:latin typeface="Calibri"/>
                <a:cs typeface="Calibri"/>
              </a:rPr>
              <a:t>подписях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и </a:t>
            </a:r>
            <a:r>
              <a:rPr sz="1500" spc="-10" dirty="0">
                <a:latin typeface="Calibri"/>
                <a:cs typeface="Calibri"/>
              </a:rPr>
              <a:t>тексте </a:t>
            </a:r>
            <a:r>
              <a:rPr sz="1500" spc="-15" dirty="0">
                <a:latin typeface="Calibri"/>
                <a:cs typeface="Calibri"/>
              </a:rPr>
              <a:t>должен </a:t>
            </a:r>
            <a:r>
              <a:rPr sz="1500" dirty="0">
                <a:latin typeface="Calibri"/>
                <a:cs typeface="Calibri"/>
              </a:rPr>
              <a:t>быть не </a:t>
            </a:r>
            <a:r>
              <a:rPr sz="1500" spc="-5" dirty="0">
                <a:latin typeface="Calibri"/>
                <a:cs typeface="Calibri"/>
              </a:rPr>
              <a:t>менее </a:t>
            </a:r>
            <a:r>
              <a:rPr sz="1500" dirty="0">
                <a:latin typeface="Calibri"/>
                <a:cs typeface="Calibri"/>
              </a:rPr>
              <a:t>32</a:t>
            </a:r>
            <a:r>
              <a:rPr sz="1500" spc="60" dirty="0">
                <a:latin typeface="Calibri"/>
                <a:cs typeface="Calibri"/>
              </a:rPr>
              <a:t> </a:t>
            </a:r>
            <a:r>
              <a:rPr sz="1500" spc="-25" dirty="0">
                <a:latin typeface="Calibri"/>
                <a:cs typeface="Calibri"/>
              </a:rPr>
              <a:t>пт.</a:t>
            </a:r>
            <a:endParaRPr sz="1500" dirty="0">
              <a:latin typeface="Calibri"/>
              <a:cs typeface="Calibri"/>
            </a:endParaRPr>
          </a:p>
          <a:p>
            <a:pPr marL="42545" marR="626745">
              <a:lnSpc>
                <a:spcPct val="100000"/>
              </a:lnSpc>
              <a:spcBef>
                <a:spcPts val="5"/>
              </a:spcBef>
            </a:pPr>
            <a:r>
              <a:rPr lang="ru-RU" sz="1500" spc="-10" dirty="0">
                <a:latin typeface="Calibri"/>
                <a:cs typeface="Calibri"/>
              </a:rPr>
              <a:t>Шрифты можно указать </a:t>
            </a:r>
            <a:r>
              <a:rPr sz="1500" dirty="0" err="1">
                <a:latin typeface="Calibri"/>
                <a:cs typeface="Calibri"/>
              </a:rPr>
              <a:t>на</a:t>
            </a:r>
            <a:r>
              <a:rPr sz="1500" dirty="0">
                <a:latin typeface="Calibri"/>
                <a:cs typeface="Calibri"/>
              </a:rPr>
              <a:t> </a:t>
            </a:r>
            <a:r>
              <a:rPr lang="ru-RU" sz="1500" dirty="0">
                <a:latin typeface="Calibri"/>
                <a:cs typeface="Calibri"/>
              </a:rPr>
              <a:t>плакате</a:t>
            </a:r>
            <a:r>
              <a:rPr sz="1500" spc="-5" dirty="0">
                <a:latin typeface="Calibri"/>
                <a:cs typeface="Calibri"/>
              </a:rPr>
              <a:t>, </a:t>
            </a:r>
            <a:r>
              <a:rPr sz="1500" spc="-5" dirty="0" err="1">
                <a:latin typeface="Calibri"/>
                <a:cs typeface="Calibri"/>
              </a:rPr>
              <a:t>автор</a:t>
            </a:r>
            <a:r>
              <a:rPr lang="ru-RU" sz="1500" spc="-5" dirty="0">
                <a:latin typeface="Calibri"/>
                <a:cs typeface="Calibri"/>
              </a:rPr>
              <a:t>ы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lang="ru-RU" sz="1500" dirty="0">
                <a:latin typeface="Calibri"/>
                <a:cs typeface="Calibri"/>
              </a:rPr>
              <a:t>сами выбирают </a:t>
            </a:r>
            <a:r>
              <a:rPr sz="1500" dirty="0" err="1">
                <a:latin typeface="Calibri"/>
                <a:cs typeface="Calibri"/>
              </a:rPr>
              <a:t>способ</a:t>
            </a:r>
            <a:r>
              <a:rPr sz="150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размещения </a:t>
            </a:r>
            <a:r>
              <a:rPr sz="1500" spc="-10" dirty="0">
                <a:latin typeface="Calibri"/>
                <a:cs typeface="Calibri"/>
              </a:rPr>
              <a:t>различных элементов </a:t>
            </a:r>
            <a:r>
              <a:rPr sz="1500" spc="-5" dirty="0">
                <a:latin typeface="Calibri"/>
                <a:cs typeface="Calibri"/>
              </a:rPr>
              <a:t>(КРОМЕ </a:t>
            </a:r>
            <a:r>
              <a:rPr sz="1500" spc="-20" dirty="0">
                <a:latin typeface="Calibri"/>
                <a:cs typeface="Calibri"/>
              </a:rPr>
              <a:t>НОМЕРА</a:t>
            </a:r>
            <a:r>
              <a:rPr sz="1500" spc="8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ПОСТЕРА)</a:t>
            </a:r>
            <a:endParaRPr sz="15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6791" y="14237439"/>
            <a:ext cx="13773150" cy="969010"/>
          </a:xfrm>
          <a:prstGeom prst="rect">
            <a:avLst/>
          </a:prstGeom>
          <a:ln w="13421">
            <a:solidFill>
              <a:srgbClr val="4471C4"/>
            </a:solidFill>
          </a:ln>
        </p:spPr>
        <p:txBody>
          <a:bodyPr vert="horz" wrap="square" lIns="0" tIns="9525" rIns="0" bIns="0" rtlCol="0">
            <a:spAutoFit/>
          </a:bodyPr>
          <a:lstStyle/>
          <a:p>
            <a:pPr marL="42545">
              <a:lnSpc>
                <a:spcPct val="100000"/>
              </a:lnSpc>
              <a:spcBef>
                <a:spcPts val="75"/>
              </a:spcBef>
            </a:pPr>
            <a:r>
              <a:rPr sz="1500" b="1" spc="-5" dirty="0">
                <a:latin typeface="Calibri"/>
                <a:cs typeface="Calibri"/>
              </a:rPr>
              <a:t>Выводы: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46673" y="16148051"/>
            <a:ext cx="13773150" cy="2302976"/>
          </a:xfrm>
          <a:custGeom>
            <a:avLst/>
            <a:gdLst/>
            <a:ahLst/>
            <a:cxnLst/>
            <a:rect l="l" t="t" r="r" b="b"/>
            <a:pathLst>
              <a:path w="13773150" h="1217294">
                <a:moveTo>
                  <a:pt x="0" y="1217204"/>
                </a:moveTo>
                <a:lnTo>
                  <a:pt x="13772917" y="1217204"/>
                </a:lnTo>
                <a:lnTo>
                  <a:pt x="13772917" y="0"/>
                </a:lnTo>
                <a:lnTo>
                  <a:pt x="0" y="0"/>
                </a:lnTo>
                <a:lnTo>
                  <a:pt x="0" y="1217204"/>
                </a:lnTo>
                <a:close/>
              </a:path>
            </a:pathLst>
          </a:custGeom>
          <a:ln w="13421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06400" y="16168595"/>
            <a:ext cx="5943600" cy="21159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500" b="1" spc="-5" dirty="0">
                <a:latin typeface="Calibri"/>
                <a:cs typeface="Calibri"/>
              </a:rPr>
              <a:t>Литература</a:t>
            </a:r>
            <a:r>
              <a:rPr sz="1500" b="1" spc="-5" dirty="0">
                <a:latin typeface="Calibri"/>
                <a:cs typeface="Calibri"/>
              </a:rPr>
              <a:t>:</a:t>
            </a:r>
            <a:endParaRPr sz="15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u-RU" sz="1500" spc="-5" dirty="0">
                <a:latin typeface="Calibri"/>
                <a:cs typeface="Calibri"/>
              </a:rPr>
              <a:t>1</a:t>
            </a:r>
            <a:r>
              <a:rPr lang="en-US" sz="1500" spc="-10" dirty="0">
                <a:latin typeface="Calibri"/>
                <a:cs typeface="Calibri"/>
              </a:rPr>
              <a:t>. V.N. </a:t>
            </a:r>
            <a:r>
              <a:rPr lang="en-US" sz="1500" spc="-10" dirty="0" err="1">
                <a:latin typeface="Calibri"/>
                <a:cs typeface="Calibri"/>
              </a:rPr>
              <a:t>Krasil'nikov</a:t>
            </a:r>
            <a:r>
              <a:rPr lang="en-US" sz="1500" spc="-10" dirty="0">
                <a:latin typeface="Calibri"/>
                <a:cs typeface="Calibri"/>
              </a:rPr>
              <a:t>, A.P. </a:t>
            </a:r>
            <a:r>
              <a:rPr lang="en-US" sz="1500" spc="-10" dirty="0" err="1">
                <a:latin typeface="Calibri"/>
                <a:cs typeface="Calibri"/>
              </a:rPr>
              <a:t>Tyutyunnik</a:t>
            </a:r>
            <a:r>
              <a:rPr lang="en-US" sz="1500" spc="-10" dirty="0">
                <a:latin typeface="Calibri"/>
                <a:cs typeface="Calibri"/>
              </a:rPr>
              <a:t>, I.V. Baklanova, </a:t>
            </a:r>
            <a:r>
              <a:rPr lang="en-US" sz="1500" spc="-10" dirty="0" err="1">
                <a:latin typeface="Calibri"/>
                <a:cs typeface="Calibri"/>
              </a:rPr>
              <a:t>A.N</a:t>
            </a:r>
            <a:r>
              <a:rPr lang="en-US" sz="1500" spc="-10" dirty="0">
                <a:latin typeface="Calibri"/>
                <a:cs typeface="Calibri"/>
              </a:rPr>
              <a:t>. Enyashin, </a:t>
            </a:r>
            <a:r>
              <a:rPr lang="en-US" sz="1500" spc="-10" dirty="0" err="1">
                <a:latin typeface="Calibri"/>
                <a:cs typeface="Calibri"/>
              </a:rPr>
              <a:t>I.F</a:t>
            </a:r>
            <a:r>
              <a:rPr lang="en-US" sz="1500" spc="-10" dirty="0">
                <a:latin typeface="Calibri"/>
                <a:cs typeface="Calibri"/>
              </a:rPr>
              <a:t>. </a:t>
            </a:r>
            <a:r>
              <a:rPr lang="en-US" sz="1500" spc="-10" dirty="0" err="1">
                <a:latin typeface="Calibri"/>
                <a:cs typeface="Calibri"/>
              </a:rPr>
              <a:t>V.G</a:t>
            </a:r>
            <a:r>
              <a:rPr lang="en-US" sz="1500" spc="-10" dirty="0">
                <a:latin typeface="Calibri"/>
                <a:cs typeface="Calibri"/>
              </a:rPr>
              <a:t>. </a:t>
            </a:r>
            <a:r>
              <a:rPr lang="en-US" sz="1500" spc="-10" dirty="0" err="1">
                <a:latin typeface="Calibri"/>
                <a:cs typeface="Calibri"/>
              </a:rPr>
              <a:t>Zubkov</a:t>
            </a:r>
            <a:r>
              <a:rPr lang="en-US" sz="1500" spc="-10" dirty="0">
                <a:latin typeface="Calibri"/>
                <a:cs typeface="Calibri"/>
              </a:rPr>
              <a:t>, Synthesis, crystal structure and optical properties of Me(OH)(</a:t>
            </a:r>
            <a:r>
              <a:rPr lang="en-US" sz="1500" spc="-10" dirty="0" err="1">
                <a:latin typeface="Calibri"/>
                <a:cs typeface="Calibri"/>
              </a:rPr>
              <a:t>HCOO</a:t>
            </a:r>
            <a:r>
              <a:rPr lang="en-US" sz="1500" spc="-10" dirty="0">
                <a:latin typeface="Calibri"/>
                <a:cs typeface="Calibri"/>
              </a:rPr>
              <a:t>)2 (Me = Al, Ga), </a:t>
            </a:r>
            <a:r>
              <a:rPr lang="en-US" sz="1500" spc="-10" dirty="0" err="1">
                <a:latin typeface="Calibri"/>
                <a:cs typeface="Calibri"/>
              </a:rPr>
              <a:t>Cryst</a:t>
            </a:r>
            <a:r>
              <a:rPr lang="en-US" sz="1500" spc="-10" dirty="0">
                <a:latin typeface="Calibri"/>
                <a:cs typeface="Calibri"/>
              </a:rPr>
              <a:t>. Eng. Comm. 20 (2018) 2741-2748. DOI: 10.1039/C8CE00309B.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u-RU" sz="1500" spc="-10" dirty="0">
                <a:latin typeface="Calibri"/>
                <a:cs typeface="Calibri"/>
              </a:rPr>
              <a:t>2</a:t>
            </a:r>
            <a:r>
              <a:rPr lang="en-US" sz="1500" spc="-10" dirty="0">
                <a:latin typeface="Calibri"/>
                <a:cs typeface="Calibri"/>
              </a:rPr>
              <a:t>. M. Rajendran, A.K. Bhattacharya, Low-temperature formation of alpha alumina powders from carboxylate and mixed carboxylate precursors, Mater. Lett. 39 (1999) 188-195. DOI: 10.1016/S0167-577X(99)00004-X.</a:t>
            </a:r>
          </a:p>
          <a:p>
            <a:pPr marL="201295" indent="-18923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201930" algn="l"/>
              </a:tabLst>
            </a:pPr>
            <a:endParaRPr sz="15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35800" y="16279126"/>
            <a:ext cx="6467475" cy="14106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u-RU" sz="1500" spc="-5" dirty="0">
                <a:latin typeface="Calibri"/>
                <a:cs typeface="Calibri"/>
              </a:rPr>
              <a:t>3</a:t>
            </a:r>
            <a:r>
              <a:rPr lang="en-US" sz="1500" spc="-10" dirty="0">
                <a:latin typeface="Calibri"/>
                <a:cs typeface="Calibri"/>
              </a:rPr>
              <a:t>. S.V. </a:t>
            </a:r>
            <a:r>
              <a:rPr lang="en-US" sz="1500" spc="-10" dirty="0" err="1">
                <a:latin typeface="Calibri"/>
                <a:cs typeface="Calibri"/>
              </a:rPr>
              <a:t>Tsybulya</a:t>
            </a:r>
            <a:r>
              <a:rPr lang="en-US" sz="1500" spc="-10" dirty="0">
                <a:latin typeface="Calibri"/>
                <a:cs typeface="Calibri"/>
              </a:rPr>
              <a:t>, </a:t>
            </a:r>
            <a:r>
              <a:rPr lang="en-US" sz="1500" spc="-10" dirty="0" err="1">
                <a:latin typeface="Calibri"/>
                <a:cs typeface="Calibri"/>
              </a:rPr>
              <a:t>G.N</a:t>
            </a:r>
            <a:r>
              <a:rPr lang="en-US" sz="1500" spc="-10" dirty="0">
                <a:latin typeface="Calibri"/>
                <a:cs typeface="Calibri"/>
              </a:rPr>
              <a:t>. Kryukova, New X-ray powder diffraction data on </a:t>
            </a:r>
            <a:r>
              <a:rPr lang="el-GR" sz="1500" spc="-10" dirty="0">
                <a:latin typeface="Calibri"/>
                <a:cs typeface="Calibri"/>
              </a:rPr>
              <a:t>δ-</a:t>
            </a:r>
            <a:r>
              <a:rPr lang="en-US" sz="1500" spc="-10" dirty="0">
                <a:latin typeface="Calibri"/>
                <a:cs typeface="Calibri"/>
              </a:rPr>
              <a:t>Al2O3, Powder Diffraction 18 (4), December 2003. DOI: https://doi.org/10.1154/1.1604128.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u-RU" sz="1500" spc="-10" dirty="0">
                <a:latin typeface="Calibri"/>
                <a:cs typeface="Calibri"/>
              </a:rPr>
              <a:t>4</a:t>
            </a:r>
            <a:r>
              <a:rPr lang="en-US" sz="1500" spc="-10" dirty="0">
                <a:latin typeface="Calibri"/>
                <a:cs typeface="Calibri"/>
              </a:rPr>
              <a:t>. A.M. </a:t>
            </a:r>
            <a:r>
              <a:rPr lang="en-US" sz="1500" spc="-10" dirty="0" err="1">
                <a:latin typeface="Calibri"/>
                <a:cs typeface="Calibri"/>
              </a:rPr>
              <a:t>Volodin</a:t>
            </a:r>
            <a:r>
              <a:rPr lang="en-US" sz="1500" spc="-10" dirty="0">
                <a:latin typeface="Calibri"/>
                <a:cs typeface="Calibri"/>
              </a:rPr>
              <a:t>, A.F. </a:t>
            </a:r>
            <a:r>
              <a:rPr lang="en-US" sz="1500" spc="-10" dirty="0" err="1">
                <a:latin typeface="Calibri"/>
                <a:cs typeface="Calibri"/>
              </a:rPr>
              <a:t>Bedilo</a:t>
            </a:r>
            <a:r>
              <a:rPr lang="en-US" sz="1500" spc="-10" dirty="0">
                <a:latin typeface="Calibri"/>
                <a:cs typeface="Calibri"/>
              </a:rPr>
              <a:t>, V.O. </a:t>
            </a:r>
            <a:r>
              <a:rPr lang="en-US" sz="1500" spc="-10" dirty="0" err="1">
                <a:latin typeface="Calibri"/>
                <a:cs typeface="Calibri"/>
              </a:rPr>
              <a:t>Stoyanovskii</a:t>
            </a:r>
            <a:r>
              <a:rPr lang="en-US" sz="1500" spc="-10" dirty="0">
                <a:latin typeface="Calibri"/>
                <a:cs typeface="Calibri"/>
              </a:rPr>
              <a:t>, V.I. </a:t>
            </a:r>
            <a:r>
              <a:rPr lang="en-US" sz="1500" spc="-10" dirty="0" err="1">
                <a:latin typeface="Calibri"/>
                <a:cs typeface="Calibri"/>
              </a:rPr>
              <a:t>Zaikovskii</a:t>
            </a:r>
            <a:r>
              <a:rPr lang="en-US" sz="1500" spc="-10" dirty="0">
                <a:latin typeface="Calibri"/>
                <a:cs typeface="Calibri"/>
              </a:rPr>
              <a:t>, </a:t>
            </a:r>
            <a:r>
              <a:rPr lang="en-US" sz="1500" spc="-10" dirty="0" err="1">
                <a:latin typeface="Calibri"/>
                <a:cs typeface="Calibri"/>
              </a:rPr>
              <a:t>R.M</a:t>
            </a:r>
            <a:r>
              <a:rPr lang="en-US" sz="1500" spc="-10" dirty="0">
                <a:latin typeface="Calibri"/>
                <a:cs typeface="Calibri"/>
              </a:rPr>
              <a:t>. </a:t>
            </a:r>
            <a:r>
              <a:rPr lang="en-US" sz="1500" spc="-10" dirty="0" err="1">
                <a:latin typeface="Calibri"/>
                <a:cs typeface="Calibri"/>
              </a:rPr>
              <a:t>Kenzhin</a:t>
            </a:r>
            <a:r>
              <a:rPr lang="en-US" sz="1500" spc="-10" dirty="0">
                <a:latin typeface="Calibri"/>
                <a:cs typeface="Calibri"/>
              </a:rPr>
              <a:t>, I.V. </a:t>
            </a:r>
            <a:r>
              <a:rPr lang="en-US" sz="1500" spc="-10" dirty="0" err="1">
                <a:latin typeface="Calibri"/>
                <a:cs typeface="Calibri"/>
              </a:rPr>
              <a:t>Mishakova</a:t>
            </a:r>
            <a:r>
              <a:rPr lang="en-US" sz="1500" spc="-10" dirty="0">
                <a:latin typeface="Calibri"/>
                <a:cs typeface="Calibri"/>
              </a:rPr>
              <a:t>, A.A. </a:t>
            </a:r>
            <a:r>
              <a:rPr lang="en-US" sz="1500" spc="-10" dirty="0" err="1">
                <a:latin typeface="Calibri"/>
                <a:cs typeface="Calibri"/>
              </a:rPr>
              <a:t>Vedyagin</a:t>
            </a:r>
            <a:r>
              <a:rPr lang="en-US" sz="1500" spc="-10" dirty="0">
                <a:latin typeface="Calibri"/>
                <a:cs typeface="Calibri"/>
              </a:rPr>
              <a:t>, Nanocrystalline carbon coated alumina with enhanced phase stability at high temperatures, RSC Adv. 7 (2017) 54852-54860. DOI: 10.1039/c7ra08841h.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759200" y="15409542"/>
            <a:ext cx="6134735" cy="2832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00" i="1" spc="-15" dirty="0">
                <a:latin typeface="Calibri"/>
                <a:cs typeface="Calibri"/>
              </a:rPr>
              <a:t>Работа </a:t>
            </a:r>
            <a:r>
              <a:rPr sz="1700" i="1" spc="-10" dirty="0">
                <a:latin typeface="Calibri"/>
                <a:cs typeface="Calibri"/>
              </a:rPr>
              <a:t>выполнена </a:t>
            </a:r>
            <a:r>
              <a:rPr sz="1700" i="1" spc="-5" dirty="0">
                <a:latin typeface="Calibri"/>
                <a:cs typeface="Calibri"/>
              </a:rPr>
              <a:t>при финансовой </a:t>
            </a:r>
            <a:r>
              <a:rPr sz="1700" i="1" spc="-10" dirty="0">
                <a:latin typeface="Calibri"/>
                <a:cs typeface="Calibri"/>
              </a:rPr>
              <a:t>поддержке РФФИ, РНФ </a:t>
            </a:r>
            <a:r>
              <a:rPr sz="1700" i="1" spc="-5" dirty="0">
                <a:latin typeface="Calibri"/>
                <a:cs typeface="Calibri"/>
              </a:rPr>
              <a:t>и</a:t>
            </a:r>
            <a:r>
              <a:rPr sz="1700" i="1" dirty="0">
                <a:latin typeface="Calibri"/>
                <a:cs typeface="Calibri"/>
              </a:rPr>
              <a:t> </a:t>
            </a:r>
            <a:r>
              <a:rPr sz="1700" i="1" spc="-5" dirty="0">
                <a:latin typeface="Calibri"/>
                <a:cs typeface="Calibri"/>
              </a:rPr>
              <a:t>т.п.</a:t>
            </a:r>
            <a:endParaRPr sz="1700" dirty="0">
              <a:latin typeface="Calibri"/>
              <a:cs typeface="Calibri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728F802-4C6A-82D0-063F-3C1902A9918E}"/>
              </a:ext>
            </a:extLst>
          </p:cNvPr>
          <p:cNvSpPr txBox="1"/>
          <p:nvPr/>
        </p:nvSpPr>
        <p:spPr>
          <a:xfrm>
            <a:off x="2585322" y="19101765"/>
            <a:ext cx="9095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ВСЕРОССИЙСКАЯ КОНФЕРЕНЦИЯ «ХИМИЯ ТВЁРДОГО ТЕЛА И ФУНКЦИОНАЛЬНЫЕ МАТЕРИАЛЫ - 2022» и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ХIV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Симпозиум «ТЕРМОДИНАМИКА И МАТЕРИАЛОВЕДЕНИЕ»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остер_ХТТиФМ 2022 Маша" id="{F5A6F0AB-93FF-45E4-98DB-EB8023447E92}" vid="{B3CB7B82-ECE6-4C7F-89A6-1E70FB7CD1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</TotalTime>
  <Words>408</Words>
  <Application>Microsoft Office PowerPoint</Application>
  <PresentationFormat>Произвольный</PresentationFormat>
  <Paragraphs>22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Office Theme</vt:lpstr>
      <vt:lpstr>3.9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Evgeny Polyakov</dc:creator>
  <cp:lastModifiedBy>Polyakov</cp:lastModifiedBy>
  <cp:revision>11</cp:revision>
  <dcterms:created xsi:type="dcterms:W3CDTF">2022-09-28T12:38:00Z</dcterms:created>
  <dcterms:modified xsi:type="dcterms:W3CDTF">2022-09-29T11:20:03Z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2022-07-24T00:00:00Z</vt:filetime>
  </property>
  <property fmtid="{D5CDD505-2E9C-101B-9397-08002B2CF9AE}" pid="3" name="Creator">
    <vt:lpwstr>Microsoft® PowerPoint® для Microsoft 365</vt:lpwstr>
  </property>
  <property fmtid="{D5CDD505-2E9C-101B-9397-08002B2CF9AE}" pid="4" name="LastSaved">
    <vt:filetime>2022-09-28T00:00:00Z</vt:filetime>
  </property>
</Properties>
</file>